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3.svg" ContentType="image/svg+xml"/>
  <Override PartName="/ppt/media/image16.svg" ContentType="image/svg+xml"/>
  <Override PartName="/ppt/media/image1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103745" cy="10234295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gs" Target="tags/tag98.xml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"T060",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"title_three_heading_body_pairs",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0.05, 0.8, 0.12],</a:t>
            </a:r>
            <a:endParaRPr lang="en-US" altLang="zh-CN" dirty="0"/>
          </a:p>
          <a:p>
            <a:r>
              <a:rPr lang="en-US" altLang="zh-CN" dirty="0"/>
              <a:t>      "suggested_length": "10-30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主标题（大纲中的二级标题），选用标准的主题名称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0.2, 0.8, 0.08],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第一个标准标题，包含编号（如</a:t>
            </a:r>
            <a:r>
              <a:rPr lang="en-US" altLang="zh-CN" dirty="0"/>
              <a:t>'01 </a:t>
            </a:r>
            <a:r>
              <a:rPr lang="zh-CN" altLang="en-US" dirty="0"/>
              <a:t>需求的通用性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0.3, 0.8, 0.12],</a:t>
            </a:r>
            <a:endParaRPr lang="en-US" altLang="zh-CN" dirty="0"/>
          </a:p>
          <a:p>
            <a:r>
              <a:rPr lang="en-US" altLang="zh-CN" dirty="0"/>
              <a:t>      "suggested_length": "80-200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第一个标准的详细解释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0.45, 0.8, 0.08],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第二个标准标题，包含编号（如</a:t>
            </a:r>
            <a:r>
              <a:rPr lang="en-US" altLang="zh-CN" dirty="0"/>
              <a:t>'02 </a:t>
            </a:r>
            <a:r>
              <a:rPr lang="zh-CN" altLang="en-US" dirty="0"/>
              <a:t>地理位置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0.55, 0.8, 0.12],</a:t>
            </a:r>
            <a:endParaRPr lang="en-US" altLang="zh-CN" dirty="0"/>
          </a:p>
          <a:p>
            <a:r>
              <a:rPr lang="en-US" altLang="zh-CN" dirty="0"/>
              <a:t>      "suggested_length": "80-200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第二个标准的详细解释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0.7, 0.8, 0.08],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第三个标准标题，包含编号（如</a:t>
            </a:r>
            <a:r>
              <a:rPr lang="en-US" altLang="zh-CN" dirty="0"/>
              <a:t>'03 </a:t>
            </a:r>
            <a:r>
              <a:rPr lang="zh-CN" altLang="en-US" dirty="0"/>
              <a:t>供应市场结构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"p7",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0.8, 0.8, 0.12],</a:t>
            </a:r>
            <a:endParaRPr lang="en-US" altLang="zh-CN" dirty="0"/>
          </a:p>
          <a:p>
            <a:r>
              <a:rPr lang="en-US" altLang="zh-CN" dirty="0"/>
              <a:t>      "suggested_length": "80-200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第三个标准的详细解释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集中采购与分散采购的选用标准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"01 </a:t>
            </a:r>
            <a:r>
              <a:rPr lang="zh-CN" altLang="en-US" dirty="0"/>
              <a:t>需求的通用性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如果企业各部门所需物料通用，适合集中采购；若物料专用性强，更适合分散采购。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"02 </a:t>
            </a:r>
            <a:r>
              <a:rPr lang="zh-CN" altLang="en-US" dirty="0"/>
              <a:t>地理位置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如果供应商集中于某一区域，或企业各需求单位地理位置集中，适合集中采购；如果需求单位分散在不同地区，分散采购在物流和响应速度上或更具优势。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"heading3": "03 </a:t>
            </a:r>
            <a:r>
              <a:rPr lang="zh-CN" altLang="en-US" dirty="0"/>
              <a:t>供应市场结构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"body3": "</a:t>
            </a:r>
            <a:r>
              <a:rPr lang="zh-CN" altLang="en-US" dirty="0"/>
              <a:t>如果供应商为寡头垄断，集中采购更利于议价；如果为充分竞争市场，中小供应商众多，分散采购可能更灵活。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选用标准说明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决策因素分析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多要点详细阐述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标准列举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"T061",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"title_subtitle_intro_three_heading_body",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0.05, 0.8, 0.1],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主标题，分类主题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0.16,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副标题，指示分类的序号和维度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0.25, 0.8, 0.08],</a:t>
            </a:r>
            <a:endParaRPr lang="en-US" altLang="zh-CN" dirty="0"/>
          </a:p>
          <a:p>
            <a:r>
              <a:rPr lang="en-US" altLang="zh-CN" dirty="0"/>
              <a:t>      "suggested_length": "50-100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说明文本，用于解释分类的定义或背景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0.35, 0.8, 0.06],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第一个子标题，具体分类名称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0.42, 0.8, 0.14],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"18-26",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第一个分类的详细解释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0.58, 0.8, 0.06],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第二个子标题，具体分类名称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"p7",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0.65, 0.8, 0.14],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"18-26",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第二个分类的详细解释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"p8",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0.81, 0.8, 0.06],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第三个子标题，具体分类名称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"p9",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0.88, 0.8, 0.12],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"18-26",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第三个分类的详细解释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采购分类</a:t>
            </a:r>
            <a:r>
              <a:rPr lang="en-US" altLang="zh-CN" dirty="0"/>
              <a:t>——</a:t>
            </a:r>
            <a:r>
              <a:rPr lang="zh-CN" altLang="en-US" dirty="0"/>
              <a:t>按采购主体分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第一，按采购主体来分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"intro_body": "</a:t>
            </a:r>
            <a:r>
              <a:rPr lang="zh-CN" altLang="en-US" dirty="0"/>
              <a:t>采购主体指采购活动的发起者或执行者，按采购主体，采购可分三类：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</a:t>
            </a:r>
            <a:r>
              <a:rPr lang="zh-CN" altLang="en-US" dirty="0"/>
              <a:t>个人采购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以个人或家庭为单位，为满足自身生活需求进行，具有随机性、主观性强的特点，受个人偏好和即时需求影响大；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</a:t>
            </a:r>
            <a:r>
              <a:rPr lang="zh-CN" altLang="en-US" dirty="0"/>
              <a:t>企业采购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企业为维持生产经营进行，包括原材料、零部件等采购，有严格流程和规范，注重成本控制、质量保障和供应链稳定；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"heading3": "</a:t>
            </a:r>
            <a:r>
              <a:rPr lang="zh-CN" altLang="en-US" dirty="0"/>
              <a:t>公共采购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"body3": "</a:t>
            </a:r>
            <a:r>
              <a:rPr lang="zh-CN" altLang="en-US" dirty="0"/>
              <a:t>各级政府及其所属机构为开展政务活动或提供公众服务进行，资金主要源于财政资金，遵循公开、公平、公正原则，受严格法律和制度约束，如《政府采购法》规范。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0.8,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分类详细说明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多类别对比阐述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概念定义与举例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采购主体介绍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"T062",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"title_subtitle_three_heading_body_pairs",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0.16,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0.26,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0.33, 0.8, 0.12],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0.47,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0.54, 0.8, 0.12],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0.68,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"p8",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0.75, 0.8, 0.12],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按采购定价方式分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"03 </a:t>
            </a:r>
            <a:r>
              <a:rPr lang="zh-CN" altLang="en-US"/>
              <a:t>比价采购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采购方综合比较供应商同类商品的价格、质量、服务等，择优确定供应商，相比询价采购更关注多方面因素。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"04 </a:t>
            </a:r>
            <a:r>
              <a:rPr lang="zh-CN" altLang="en-US"/>
              <a:t>议价采购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采购方与供应商面对面谈判，就商品价格、交易条件等协商达成一致。适用于采购商品规格特殊、市场供应商较少或需与供应商建立长期合作关系的情况。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"heading3": "05 </a:t>
            </a:r>
            <a:r>
              <a:rPr lang="zh-CN" altLang="en-US"/>
              <a:t>定价采购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</a:t>
            </a:r>
            <a:r>
              <a:rPr lang="zh-CN" altLang="en-US"/>
              <a:t>采购价格由一方预先确定，另一方接受采购，如长期合作双方约定固定价格并在一定时期保持不变。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0.7,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定价方式对比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采购方法介绍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多要点阐述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"T063",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"title_subtitle_three_heading_body_pairs",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0.16, 0.8,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0.26, 0.8, 0.06],</a:t>
            </a:r>
            <a:endParaRPr lang="en-US" altLang="zh-CN"/>
          </a:p>
          <a:p>
            <a:r>
              <a:rPr lang="en-US" altLang="zh-CN"/>
              <a:t>      "suggested_length": "10-15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0.33, 0.8, 0.12],</a:t>
            </a:r>
            <a:endParaRPr lang="en-US" altLang="zh-CN"/>
          </a:p>
          <a:p>
            <a:r>
              <a:rPr lang="en-US" altLang="zh-CN"/>
              <a:t>      "suggested_length": "50-100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0.47, 0.8, 0.06],</a:t>
            </a:r>
            <a:endParaRPr lang="en-US" altLang="zh-CN"/>
          </a:p>
          <a:p>
            <a:r>
              <a:rPr lang="en-US" altLang="zh-CN"/>
              <a:t>      "suggested_length": "10-15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0.54, 0.8, 0.12],</a:t>
            </a:r>
            <a:endParaRPr lang="en-US" altLang="zh-CN"/>
          </a:p>
          <a:p>
            <a:r>
              <a:rPr lang="en-US" altLang="zh-CN"/>
              <a:t>      "suggested_length": "50-100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0.68, 0.8, 0.06],</a:t>
            </a:r>
            <a:endParaRPr lang="en-US" altLang="zh-CN"/>
          </a:p>
          <a:p>
            <a:r>
              <a:rPr lang="en-US" altLang="zh-CN"/>
              <a:t>      "suggested_length": "10-15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第三个子标题，包含编号和分类名称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"p8",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0.75, 0.8, 0.12],</a:t>
            </a:r>
            <a:endParaRPr lang="en-US" altLang="zh-CN"/>
          </a:p>
          <a:p>
            <a:r>
              <a:rPr lang="en-US" altLang="zh-CN"/>
              <a:t>      "suggested_length": "50-100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按空间维度分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"01 </a:t>
            </a:r>
            <a:r>
              <a:rPr lang="zh-CN" altLang="en-US"/>
              <a:t>国内采购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采购方在本国境内向本国企业采购。具有运输成本低、沟通方便、交货周期短等优势。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"02 </a:t>
            </a:r>
            <a:r>
              <a:rPr lang="zh-CN" altLang="en-US"/>
              <a:t>国外采购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采购方从其他国家或地区采购，当国内市场无法满足需求或国外采购成本更低时，选用该方式。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"heading3": "03 </a:t>
            </a:r>
            <a:r>
              <a:rPr lang="zh-CN" altLang="en-US"/>
              <a:t>边境采购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</a:t>
            </a:r>
            <a:r>
              <a:rPr lang="zh-CN" altLang="en-US"/>
              <a:t>在两国或地区边境进行的采购，有地缘优势，交易流程相对简化。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空间维度分析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采购范围介绍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多类别对比展示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"T064",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"title_subtitle_three_heading_body_pairs",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主标题，采购分类主题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0.17, 0.8, 0.07],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副标题，指示按边界组织维度分类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0.27,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第一个子标题，包含编号和分类名称（如</a:t>
            </a:r>
            <a:r>
              <a:rPr lang="en-US" altLang="zh-CN"/>
              <a:t>'1 </a:t>
            </a:r>
            <a:r>
              <a:rPr lang="zh-CN" altLang="en-US"/>
              <a:t>集中采购</a:t>
            </a:r>
            <a:r>
              <a:rPr lang="en-US" altLang="zh-CN"/>
              <a:t>'</a:t>
            </a:r>
            <a:r>
              <a:rPr lang="zh-CN" altLang="en-US"/>
              <a:t>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0.35, 0.8, 0.12],</a:t>
            </a:r>
            <a:endParaRPr lang="en-US" altLang="zh-CN"/>
          </a:p>
          <a:p>
            <a:r>
              <a:rPr lang="en-US" altLang="zh-CN"/>
              <a:t>      "suggested_length": "80-150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0.49,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第二个子标题，包含编号和分类名称（如</a:t>
            </a:r>
            <a:r>
              <a:rPr lang="en-US" altLang="zh-CN"/>
              <a:t>'2 </a:t>
            </a:r>
            <a:r>
              <a:rPr lang="zh-CN" altLang="en-US"/>
              <a:t>分散采购</a:t>
            </a:r>
            <a:r>
              <a:rPr lang="en-US" altLang="zh-CN"/>
              <a:t>'</a:t>
            </a:r>
            <a:r>
              <a:rPr lang="zh-CN" altLang="en-US"/>
              <a:t>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0.57, 0.8, 0.12],</a:t>
            </a:r>
            <a:endParaRPr lang="en-US" altLang="zh-CN"/>
          </a:p>
          <a:p>
            <a:r>
              <a:rPr lang="en-US" altLang="zh-CN"/>
              <a:t>      "suggested_length": "80-150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0.71, 0.8, 0.06],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第三个子标题，包含编号和分类名称（如</a:t>
            </a:r>
            <a:r>
              <a:rPr lang="en-US" altLang="zh-CN"/>
              <a:t>'3 </a:t>
            </a:r>
            <a:r>
              <a:rPr lang="zh-CN" altLang="en-US"/>
              <a:t>联合采购</a:t>
            </a:r>
            <a:r>
              <a:rPr lang="en-US" altLang="zh-CN"/>
              <a:t>'</a:t>
            </a:r>
            <a:r>
              <a:rPr lang="zh-CN" altLang="en-US"/>
              <a:t>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"p8",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0.79, 0.8, 0.12],</a:t>
            </a:r>
            <a:endParaRPr lang="en-US" altLang="zh-CN"/>
          </a:p>
          <a:p>
            <a:r>
              <a:rPr lang="en-US" altLang="zh-CN"/>
              <a:t>      "suggested_length": "80-150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按采购边界组织分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按采购边界组织分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"1 </a:t>
            </a:r>
            <a:r>
              <a:rPr lang="zh-CN" altLang="en-US"/>
              <a:t>集中采购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企业或企业集团集中采购权到一个专门部门，进行统一采购。集中采购能够降低采购成本，便于对采购活动进行统一管理和控制。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"2 </a:t>
            </a:r>
            <a:r>
              <a:rPr lang="zh-CN" altLang="en-US"/>
              <a:t>分散采购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企业各需求部门自行采购。分散采购具有灵活性高、响应速度快的特点，适用于各部门需求差异较大的情况。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"heading3": "3 </a:t>
            </a:r>
            <a:r>
              <a:rPr lang="zh-CN" altLang="en-US"/>
              <a:t>联合采购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</a:t>
            </a:r>
            <a:r>
              <a:rPr lang="zh-CN" altLang="en-US"/>
              <a:t>多个企业或组织联合进行采购活动。通过联合采购，企业可扩大采购规模，增强谈判能力，获得更优惠的采购价格和条件。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0.65,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采购组织形式对比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三种采购方式介绍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采购边界组织分析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"T065",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"title_three_heading_body_pairs",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0.05, 0.8, 0.12],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主标题，程序或流程名称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0.2, 0.8, 0.08],</a:t>
            </a:r>
            <a:endParaRPr lang="en-US" altLang="zh-CN" dirty="0"/>
          </a:p>
          <a:p>
            <a:r>
              <a:rPr lang="en-US" altLang="zh-CN" dirty="0"/>
              <a:t>      "suggested_length": "15-30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0.28, 0.8, 0.1],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0.41,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0.49, 0.8, 0.1],</a:t>
            </a:r>
            <a:endParaRPr lang="en-US" altLang="zh-CN" dirty="0"/>
          </a:p>
          <a:p>
            <a:r>
              <a:rPr lang="en-US" altLang="zh-CN" dirty="0"/>
              <a:t>      "suggested_length": "50-100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0.62,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"p7",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0.7, 0.8, 0.1],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采购的基本程序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</a:t>
            </a:r>
            <a:r>
              <a:rPr lang="zh-CN" altLang="en-US" dirty="0"/>
              <a:t>选择供应来源、评价供应商</a:t>
            </a:r>
            <a:r>
              <a:rPr lang="en-US" altLang="zh-CN" dirty="0"/>
              <a:t> 03",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需求明确后，采购部门要找合适的供应商，再从资质、质量、价格、交货能力等方面评估。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</a:t>
            </a:r>
            <a:r>
              <a:rPr lang="zh-CN" altLang="en-US" dirty="0"/>
              <a:t>确定适宜的价格</a:t>
            </a:r>
            <a:r>
              <a:rPr lang="en-US" altLang="zh-CN" dirty="0"/>
              <a:t> 04",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不是价格越低越好，要综合考虑质量、交货期、服务等因素。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"heading3": "</a:t>
            </a:r>
            <a:r>
              <a:rPr lang="zh-CN" altLang="en-US" dirty="0"/>
              <a:t>发出采购订单</a:t>
            </a:r>
            <a:r>
              <a:rPr lang="en-US" altLang="zh-CN" dirty="0"/>
              <a:t> 05",</a:t>
            </a:r>
            <a:endParaRPr lang="en-US" altLang="zh-CN" dirty="0"/>
          </a:p>
          <a:p>
            <a:r>
              <a:rPr lang="en-US" altLang="zh-CN" dirty="0"/>
              <a:t>    "body3": "</a:t>
            </a:r>
            <a:r>
              <a:rPr lang="zh-CN" altLang="en-US" dirty="0"/>
              <a:t>确定好供应商和价格后，采购部门会签订正式的采购订单，明确双方的权利义务。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程序步骤说明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操作流程展示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工作指南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分步任务阐述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步骤清晰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"T066",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"title_three_heading_body_pairs",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0.05, 0.8, 0.12],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主标题，程序或流程名称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0.28, 0.8, 0.1],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0.41,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0.49, 0.8, 0.1],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0.62,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"p7",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0.7, 0.8, 0.1],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采购的基本程序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"08 </a:t>
            </a:r>
            <a:r>
              <a:rPr lang="zh-CN" altLang="en-US" dirty="0"/>
              <a:t>退货处理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如果检验发现产品不符合要求，要按合同约定办理退货，同时记录问题原因。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"09 </a:t>
            </a:r>
            <a:r>
              <a:rPr lang="zh-CN" altLang="en-US" dirty="0"/>
              <a:t>结案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验收合格、货款结清后，采购部门要整理采购过程中的所有单据，方便后续查询和审计。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"heading3": "10 </a:t>
            </a:r>
            <a:r>
              <a:rPr lang="zh-CN" altLang="en-US" dirty="0"/>
              <a:t>记录与档案维护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"body3": "</a:t>
            </a:r>
            <a:r>
              <a:rPr lang="zh-CN" altLang="en-US" dirty="0"/>
              <a:t>所有流程结束后，要把采购过程中的订单、合同、检验报告等都存档，方便后续查询和追溯。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程序步骤说明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操作流程展示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工作指南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分步任务阐述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步骤清晰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9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image" Target="../media/image9.sv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image" Target="../media/image10.svg"/><Relationship Id="rId17" Type="http://schemas.openxmlformats.org/officeDocument/2006/relationships/notesSlide" Target="../notesSlides/notesSlide3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41.xml"/><Relationship Id="rId14" Type="http://schemas.openxmlformats.org/officeDocument/2006/relationships/tags" Target="../tags/tag40.xml"/><Relationship Id="rId13" Type="http://schemas.openxmlformats.org/officeDocument/2006/relationships/tags" Target="../tags/tag39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14.jpeg"/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52.xml"/><Relationship Id="rId15" Type="http://schemas.openxmlformats.org/officeDocument/2006/relationships/image" Target="../media/image15.jpeg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16.svg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3" Type="http://schemas.openxmlformats.org/officeDocument/2006/relationships/notesSlide" Target="../notesSlides/notesSlide6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83.xml"/><Relationship Id="rId20" Type="http://schemas.openxmlformats.org/officeDocument/2006/relationships/image" Target="../media/image20.jpeg"/><Relationship Id="rId2" Type="http://schemas.openxmlformats.org/officeDocument/2006/relationships/image" Target="../media/image17.svg"/><Relationship Id="rId19" Type="http://schemas.openxmlformats.org/officeDocument/2006/relationships/tags" Target="../tags/tag82.xml"/><Relationship Id="rId18" Type="http://schemas.openxmlformats.org/officeDocument/2006/relationships/image" Target="../media/image19.jpeg"/><Relationship Id="rId17" Type="http://schemas.openxmlformats.org/officeDocument/2006/relationships/tags" Target="../tags/tag81.xml"/><Relationship Id="rId16" Type="http://schemas.openxmlformats.org/officeDocument/2006/relationships/image" Target="../media/image18.jpeg"/><Relationship Id="rId15" Type="http://schemas.openxmlformats.org/officeDocument/2006/relationships/tags" Target="../tags/tag80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1" Type="http://schemas.openxmlformats.org/officeDocument/2006/relationships/notesSlide" Target="../notesSlides/notesSlide7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7.svg"/><Relationship Id="rId19" Type="http://schemas.openxmlformats.org/officeDocument/2006/relationships/tags" Target="../tags/tag97.xml"/><Relationship Id="rId18" Type="http://schemas.openxmlformats.org/officeDocument/2006/relationships/image" Target="../media/image23.jpeg"/><Relationship Id="rId17" Type="http://schemas.openxmlformats.org/officeDocument/2006/relationships/image" Target="../media/image22.jpeg"/><Relationship Id="rId16" Type="http://schemas.openxmlformats.org/officeDocument/2006/relationships/image" Target="../media/image21.jpeg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2" name="矩形: 圆角 2"/>
          <p:cNvSpPr/>
          <p:nvPr>
            <p:custDataLst>
              <p:tags r:id="rId3"/>
            </p:custDataLst>
          </p:nvPr>
        </p:nvSpPr>
        <p:spPr>
          <a:xfrm>
            <a:off x="99885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26333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如果企业各部门所需物料通用，适合集中采购；若物料专用性强，更适合分散采购。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5"/>
            </p:custDataLst>
          </p:nvPr>
        </p:nvSpPr>
        <p:spPr>
          <a:xfrm>
            <a:off x="126333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6"/>
            </p:custDataLst>
          </p:nvPr>
        </p:nvSpPr>
        <p:spPr>
          <a:xfrm>
            <a:off x="1266508" y="2469198"/>
            <a:ext cx="2703830" cy="4552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需求的通用性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5" name="矩形: 圆角 2"/>
          <p:cNvSpPr/>
          <p:nvPr>
            <p:custDataLst>
              <p:tags r:id="rId7"/>
            </p:custDataLst>
          </p:nvPr>
        </p:nvSpPr>
        <p:spPr>
          <a:xfrm>
            <a:off x="448119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54A6FF">
                <a:alpha val="48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>
            <p:custDataLst>
              <p:tags r:id="rId8"/>
            </p:custDataLst>
          </p:nvPr>
        </p:nvSpPr>
        <p:spPr>
          <a:xfrm>
            <a:off x="4745673" y="328898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如果供应商集中于某一区域，或企业各需求单位地理位置集中，适合集中采购；如果需求单位分散在不同地区，分散采购在物流和响应速度上或更具优势。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9"/>
            </p:custDataLst>
          </p:nvPr>
        </p:nvSpPr>
        <p:spPr>
          <a:xfrm>
            <a:off x="474567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8" name="矩形 57"/>
          <p:cNvSpPr/>
          <p:nvPr>
            <p:custDataLst>
              <p:tags r:id="rId10"/>
            </p:custDataLst>
          </p:nvPr>
        </p:nvSpPr>
        <p:spPr>
          <a:xfrm>
            <a:off x="4751388" y="248126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地理位置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796353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>
            <p:custDataLst>
              <p:tags r:id="rId12"/>
            </p:custDataLst>
          </p:nvPr>
        </p:nvSpPr>
        <p:spPr>
          <a:xfrm>
            <a:off x="822801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如果供应市场为寡头垄断，集中采购更利于议价；如果为充分竞争市场，中小供应商众多，分散采购可能更灵活。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22801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0" name="直接连接符 79"/>
          <p:cNvCxnSpPr/>
          <p:nvPr>
            <p:custDataLst>
              <p:tags r:id="rId14"/>
            </p:custDataLst>
          </p:nvPr>
        </p:nvCxnSpPr>
        <p:spPr>
          <a:xfrm flipV="1">
            <a:off x="118395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"/>
            </p:custDataLst>
          </p:nvPr>
        </p:nvCxnSpPr>
        <p:spPr>
          <a:xfrm>
            <a:off x="4666298" y="3088323"/>
            <a:ext cx="2844165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14863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矩形 60"/>
          <p:cNvSpPr/>
          <p:nvPr>
            <p:custDataLst>
              <p:tags r:id="rId17"/>
            </p:custDataLst>
          </p:nvPr>
        </p:nvSpPr>
        <p:spPr>
          <a:xfrm>
            <a:off x="8228013" y="248634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供应市场结构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8365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采购分类——按采购主体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任意多边形: 形状 26"/>
          <p:cNvSpPr/>
          <p:nvPr>
            <p:custDataLst>
              <p:tags r:id="rId3"/>
            </p:custDataLst>
          </p:nvPr>
        </p:nvSpPr>
        <p:spPr>
          <a:xfrm>
            <a:off x="911860" y="2887980"/>
            <a:ext cx="3326130" cy="3009265"/>
          </a:xfrm>
          <a:custGeom>
            <a:avLst/>
            <a:gdLst>
              <a:gd name="connsiteX0" fmla="*/ 3474767 w 3945312"/>
              <a:gd name="connsiteY0" fmla="*/ 213135 h 3015129"/>
              <a:gd name="connsiteX1" fmla="*/ 3560912 w 3945312"/>
              <a:gd name="connsiteY1" fmla="*/ 31620 h 3015129"/>
              <a:gd name="connsiteX2" fmla="*/ 3528243 w 3945312"/>
              <a:gd name="connsiteY2" fmla="*/ 4223 h 3015129"/>
              <a:gd name="connsiteX3" fmla="*/ 3195528 w 3945312"/>
              <a:gd name="connsiteY3" fmla="*/ 240531 h 3015129"/>
              <a:gd name="connsiteX4" fmla="*/ 3182818 w 3945312"/>
              <a:gd name="connsiteY4" fmla="*/ 244580 h 3015129"/>
              <a:gd name="connsiteX5" fmla="*/ 22030 w 3945312"/>
              <a:gd name="connsiteY5" fmla="*/ 244580 h 3015129"/>
              <a:gd name="connsiteX6" fmla="*/ 0 w 3945312"/>
              <a:gd name="connsiteY6" fmla="*/ 266610 h 3015129"/>
              <a:gd name="connsiteX7" fmla="*/ 0 w 3945312"/>
              <a:gd name="connsiteY7" fmla="*/ 2993099 h 3015129"/>
              <a:gd name="connsiteX8" fmla="*/ 22030 w 3945312"/>
              <a:gd name="connsiteY8" fmla="*/ 3015129 h 3015129"/>
              <a:gd name="connsiteX9" fmla="*/ 3923282 w 3945312"/>
              <a:gd name="connsiteY9" fmla="*/ 3015129 h 3015129"/>
              <a:gd name="connsiteX10" fmla="*/ 3945312 w 3945312"/>
              <a:gd name="connsiteY10" fmla="*/ 2993099 h 3015129"/>
              <a:gd name="connsiteX11" fmla="*/ 3945312 w 3945312"/>
              <a:gd name="connsiteY11" fmla="*/ 266704 h 3015129"/>
              <a:gd name="connsiteX12" fmla="*/ 3923282 w 3945312"/>
              <a:gd name="connsiteY12" fmla="*/ 244674 h 3015129"/>
              <a:gd name="connsiteX13" fmla="*/ 3494726 w 3945312"/>
              <a:gd name="connsiteY13" fmla="*/ 244674 h 3015129"/>
              <a:gd name="connsiteX14" fmla="*/ 347486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3474767" y="213135"/>
                </a:moveTo>
                <a:lnTo>
                  <a:pt x="3560912" y="31620"/>
                </a:lnTo>
                <a:cubicBezTo>
                  <a:pt x="3570609" y="11096"/>
                  <a:pt x="3546790" y="-8957"/>
                  <a:pt x="3528243" y="4223"/>
                </a:cubicBezTo>
                <a:lnTo>
                  <a:pt x="3195528" y="240531"/>
                </a:lnTo>
                <a:cubicBezTo>
                  <a:pt x="3191762" y="243167"/>
                  <a:pt x="3187337" y="244580"/>
                  <a:pt x="3182818" y="244580"/>
                </a:cubicBezTo>
                <a:lnTo>
                  <a:pt x="22030" y="244580"/>
                </a:lnTo>
                <a:cubicBezTo>
                  <a:pt x="9885" y="244580"/>
                  <a:pt x="0" y="254465"/>
                  <a:pt x="0" y="266610"/>
                </a:cubicBezTo>
                <a:lnTo>
                  <a:pt x="0" y="2993099"/>
                </a:lnTo>
                <a:cubicBezTo>
                  <a:pt x="0" y="3005244"/>
                  <a:pt x="9885" y="3015129"/>
                  <a:pt x="22030" y="3015129"/>
                </a:cubicBezTo>
                <a:lnTo>
                  <a:pt x="3923282" y="3015129"/>
                </a:lnTo>
                <a:cubicBezTo>
                  <a:pt x="3935427" y="3015129"/>
                  <a:pt x="3945312" y="3005244"/>
                  <a:pt x="3945312" y="2993099"/>
                </a:cubicBezTo>
                <a:lnTo>
                  <a:pt x="3945312" y="266704"/>
                </a:lnTo>
                <a:cubicBezTo>
                  <a:pt x="3945312" y="254559"/>
                  <a:pt x="3935427" y="244674"/>
                  <a:pt x="3923282" y="244674"/>
                </a:cubicBezTo>
                <a:lnTo>
                  <a:pt x="3494726" y="244674"/>
                </a:lnTo>
                <a:cubicBezTo>
                  <a:pt x="3478533" y="244674"/>
                  <a:pt x="3467895" y="227822"/>
                  <a:pt x="347486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27"/>
          <p:cNvSpPr/>
          <p:nvPr>
            <p:custDataLst>
              <p:tags r:id="rId4"/>
            </p:custDataLst>
          </p:nvPr>
        </p:nvSpPr>
        <p:spPr>
          <a:xfrm>
            <a:off x="7825105" y="2891155"/>
            <a:ext cx="3326130" cy="3009265"/>
          </a:xfrm>
          <a:custGeom>
            <a:avLst/>
            <a:gdLst>
              <a:gd name="connsiteX0" fmla="*/ 470639 w 3945312"/>
              <a:gd name="connsiteY0" fmla="*/ 213135 h 3015129"/>
              <a:gd name="connsiteX1" fmla="*/ 384495 w 3945312"/>
              <a:gd name="connsiteY1" fmla="*/ 31620 h 3015129"/>
              <a:gd name="connsiteX2" fmla="*/ 417164 w 3945312"/>
              <a:gd name="connsiteY2" fmla="*/ 4223 h 3015129"/>
              <a:gd name="connsiteX3" fmla="*/ 749879 w 3945312"/>
              <a:gd name="connsiteY3" fmla="*/ 240531 h 3015129"/>
              <a:gd name="connsiteX4" fmla="*/ 762588 w 3945312"/>
              <a:gd name="connsiteY4" fmla="*/ 244580 h 3015129"/>
              <a:gd name="connsiteX5" fmla="*/ 3923282 w 3945312"/>
              <a:gd name="connsiteY5" fmla="*/ 244580 h 3015129"/>
              <a:gd name="connsiteX6" fmla="*/ 3945313 w 3945312"/>
              <a:gd name="connsiteY6" fmla="*/ 266610 h 3015129"/>
              <a:gd name="connsiteX7" fmla="*/ 3945313 w 3945312"/>
              <a:gd name="connsiteY7" fmla="*/ 2993099 h 3015129"/>
              <a:gd name="connsiteX8" fmla="*/ 3923282 w 3945312"/>
              <a:gd name="connsiteY8" fmla="*/ 3015129 h 3015129"/>
              <a:gd name="connsiteX9" fmla="*/ 22031 w 3945312"/>
              <a:gd name="connsiteY9" fmla="*/ 3015129 h 3015129"/>
              <a:gd name="connsiteX10" fmla="*/ 0 w 3945312"/>
              <a:gd name="connsiteY10" fmla="*/ 2993099 h 3015129"/>
              <a:gd name="connsiteX11" fmla="*/ 0 w 3945312"/>
              <a:gd name="connsiteY11" fmla="*/ 266704 h 3015129"/>
              <a:gd name="connsiteX12" fmla="*/ 22031 w 3945312"/>
              <a:gd name="connsiteY12" fmla="*/ 244674 h 3015129"/>
              <a:gd name="connsiteX13" fmla="*/ 450586 w 3945312"/>
              <a:gd name="connsiteY13" fmla="*/ 244674 h 3015129"/>
              <a:gd name="connsiteX14" fmla="*/ 47045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470639" y="213135"/>
                </a:moveTo>
                <a:lnTo>
                  <a:pt x="384495" y="31620"/>
                </a:lnTo>
                <a:cubicBezTo>
                  <a:pt x="374798" y="11096"/>
                  <a:pt x="398617" y="-8957"/>
                  <a:pt x="417164" y="4223"/>
                </a:cubicBezTo>
                <a:lnTo>
                  <a:pt x="749879" y="240531"/>
                </a:lnTo>
                <a:cubicBezTo>
                  <a:pt x="753644" y="243167"/>
                  <a:pt x="758070" y="244580"/>
                  <a:pt x="762588" y="244580"/>
                </a:cubicBezTo>
                <a:lnTo>
                  <a:pt x="3923282" y="244580"/>
                </a:lnTo>
                <a:cubicBezTo>
                  <a:pt x="3935427" y="244580"/>
                  <a:pt x="3945313" y="254465"/>
                  <a:pt x="3945313" y="266610"/>
                </a:cubicBezTo>
                <a:lnTo>
                  <a:pt x="3945313" y="2993099"/>
                </a:lnTo>
                <a:cubicBezTo>
                  <a:pt x="3945313" y="3005244"/>
                  <a:pt x="3935427" y="3015129"/>
                  <a:pt x="3923282" y="3015129"/>
                </a:cubicBezTo>
                <a:lnTo>
                  <a:pt x="22031" y="3015129"/>
                </a:lnTo>
                <a:cubicBezTo>
                  <a:pt x="9885" y="3015129"/>
                  <a:pt x="0" y="3005244"/>
                  <a:pt x="0" y="2993099"/>
                </a:cubicBezTo>
                <a:lnTo>
                  <a:pt x="0" y="266704"/>
                </a:lnTo>
                <a:cubicBezTo>
                  <a:pt x="0" y="254559"/>
                  <a:pt x="9885" y="244674"/>
                  <a:pt x="22031" y="244674"/>
                </a:cubicBezTo>
                <a:lnTo>
                  <a:pt x="450586" y="244674"/>
                </a:lnTo>
                <a:cubicBezTo>
                  <a:pt x="466780" y="244674"/>
                  <a:pt x="477418" y="227822"/>
                  <a:pt x="47045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任意多边形: 形状 28"/>
          <p:cNvSpPr/>
          <p:nvPr>
            <p:custDataLst>
              <p:tags r:id="rId5"/>
            </p:custDataLst>
          </p:nvPr>
        </p:nvSpPr>
        <p:spPr>
          <a:xfrm>
            <a:off x="4348480" y="2875915"/>
            <a:ext cx="3326130" cy="3023235"/>
          </a:xfrm>
          <a:custGeom>
            <a:avLst/>
            <a:gdLst>
              <a:gd name="connsiteX0" fmla="*/ 2101731 w 3945312"/>
              <a:gd name="connsiteY0" fmla="*/ 246570 h 3029735"/>
              <a:gd name="connsiteX1" fmla="*/ 1992616 w 3945312"/>
              <a:gd name="connsiteY1" fmla="*/ 12710 h 3029735"/>
              <a:gd name="connsiteX2" fmla="*/ 1952697 w 3945312"/>
              <a:gd name="connsiteY2" fmla="*/ 12710 h 3029735"/>
              <a:gd name="connsiteX3" fmla="*/ 1843581 w 3945312"/>
              <a:gd name="connsiteY3" fmla="*/ 246570 h 3029735"/>
              <a:gd name="connsiteX4" fmla="*/ 1823622 w 3945312"/>
              <a:gd name="connsiteY4" fmla="*/ 259280 h 3029735"/>
              <a:gd name="connsiteX5" fmla="*/ 22030 w 3945312"/>
              <a:gd name="connsiteY5" fmla="*/ 259280 h 3029735"/>
              <a:gd name="connsiteX6" fmla="*/ 0 w 3945312"/>
              <a:gd name="connsiteY6" fmla="*/ 281310 h 3029735"/>
              <a:gd name="connsiteX7" fmla="*/ 0 w 3945312"/>
              <a:gd name="connsiteY7" fmla="*/ 3007705 h 3029735"/>
              <a:gd name="connsiteX8" fmla="*/ 22030 w 3945312"/>
              <a:gd name="connsiteY8" fmla="*/ 3029736 h 3029735"/>
              <a:gd name="connsiteX9" fmla="*/ 3923282 w 3945312"/>
              <a:gd name="connsiteY9" fmla="*/ 3029736 h 3029735"/>
              <a:gd name="connsiteX10" fmla="*/ 3945312 w 3945312"/>
              <a:gd name="connsiteY10" fmla="*/ 3007705 h 3029735"/>
              <a:gd name="connsiteX11" fmla="*/ 3945312 w 3945312"/>
              <a:gd name="connsiteY11" fmla="*/ 281310 h 3029735"/>
              <a:gd name="connsiteX12" fmla="*/ 3923282 w 3945312"/>
              <a:gd name="connsiteY12" fmla="*/ 259280 h 3029735"/>
              <a:gd name="connsiteX13" fmla="*/ 2121690 w 3945312"/>
              <a:gd name="connsiteY13" fmla="*/ 259280 h 3029735"/>
              <a:gd name="connsiteX14" fmla="*/ 2101731 w 3945312"/>
              <a:gd name="connsiteY14" fmla="*/ 246570 h 302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29735">
                <a:moveTo>
                  <a:pt x="2101731" y="246570"/>
                </a:moveTo>
                <a:lnTo>
                  <a:pt x="1992616" y="12710"/>
                </a:lnTo>
                <a:cubicBezTo>
                  <a:pt x="1984707" y="-4237"/>
                  <a:pt x="1960605" y="-4237"/>
                  <a:pt x="1952697" y="12710"/>
                </a:cubicBezTo>
                <a:lnTo>
                  <a:pt x="1843581" y="246570"/>
                </a:lnTo>
                <a:cubicBezTo>
                  <a:pt x="1840004" y="254290"/>
                  <a:pt x="1832189" y="259280"/>
                  <a:pt x="1823622" y="259280"/>
                </a:cubicBezTo>
                <a:lnTo>
                  <a:pt x="22030" y="259280"/>
                </a:lnTo>
                <a:cubicBezTo>
                  <a:pt x="9885" y="259280"/>
                  <a:pt x="0" y="269165"/>
                  <a:pt x="0" y="281310"/>
                </a:cubicBezTo>
                <a:lnTo>
                  <a:pt x="0" y="3007705"/>
                </a:lnTo>
                <a:cubicBezTo>
                  <a:pt x="0" y="3019850"/>
                  <a:pt x="9885" y="3029736"/>
                  <a:pt x="22030" y="3029736"/>
                </a:cubicBezTo>
                <a:lnTo>
                  <a:pt x="3923282" y="3029736"/>
                </a:lnTo>
                <a:cubicBezTo>
                  <a:pt x="3935427" y="3029736"/>
                  <a:pt x="3945312" y="3019850"/>
                  <a:pt x="3945312" y="3007705"/>
                </a:cubicBezTo>
                <a:lnTo>
                  <a:pt x="3945312" y="281310"/>
                </a:lnTo>
                <a:cubicBezTo>
                  <a:pt x="3945312" y="269165"/>
                  <a:pt x="3935427" y="259280"/>
                  <a:pt x="3923282" y="259280"/>
                </a:cubicBezTo>
                <a:lnTo>
                  <a:pt x="2121690" y="259280"/>
                </a:lnTo>
                <a:cubicBezTo>
                  <a:pt x="2113123" y="259280"/>
                  <a:pt x="2105309" y="254290"/>
                  <a:pt x="2101731" y="246570"/>
                </a:cubicBezTo>
                <a:close/>
              </a:path>
            </a:pathLst>
          </a:cu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6"/>
            </p:custDataLst>
          </p:nvPr>
        </p:nvSpPr>
        <p:spPr>
          <a:xfrm>
            <a:off x="911860" y="1607185"/>
            <a:ext cx="10269855" cy="586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第一，按采购主体来分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22174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个人采购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221740" y="401193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个人或家庭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为单位，为满足自身生活需求进行，具有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随机性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主观性强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的特点，受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个人偏好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即时需求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影响大；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469265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000" b="1" dirty="0">
                <a:solidFill>
                  <a:srgbClr val="54A6FF"/>
                </a:solidFill>
                <a:latin typeface="+mj-ea"/>
                <a:ea typeface="+mj-ea"/>
                <a:sym typeface="+mn-ea"/>
              </a:rPr>
              <a:t>企业采购</a:t>
            </a:r>
            <a:endParaRPr lang="zh-CN" altLang="en-US" sz="2000" b="1" dirty="0">
              <a:solidFill>
                <a:srgbClr val="54A6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0"/>
            </p:custDataLst>
          </p:nvPr>
        </p:nvSpPr>
        <p:spPr>
          <a:xfrm>
            <a:off x="4692650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企业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为维持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生产经营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进行，包括原材料、零部件等采购，有严格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流程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规范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，注重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成本控制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质量保障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供应链稳定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11"/>
            </p:custDataLst>
          </p:nvPr>
        </p:nvSpPr>
        <p:spPr>
          <a:xfrm>
            <a:off x="8164195" y="3435985"/>
            <a:ext cx="2707005" cy="504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公共采购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>
          <a:xfrm>
            <a:off x="8164195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各级政府及其所属机构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为开展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政务活动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或提供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公众服务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进行，资金主要源于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财政资金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，遵循公开、公平、公正原则，受严格法律和制度约束，如《政府采购法》规范。 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13"/>
            </p:custDataLst>
          </p:nvPr>
        </p:nvSpPr>
        <p:spPr>
          <a:xfrm>
            <a:off x="911225" y="2176780"/>
            <a:ext cx="10269855" cy="414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4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采购主体指采购活动的发起者或执行者，按采购主体，采购可分三类：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algn="ctr" fontAlgn="auto">
              <a:lnSpc>
                <a:spcPct val="140000"/>
              </a:lnSpc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379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99" name="组合 98"/>
          <p:cNvGrpSpPr/>
          <p:nvPr>
            <p:custDataLst>
              <p:tags r:id="rId3"/>
            </p:custDataLst>
          </p:nvPr>
        </p:nvGrpSpPr>
        <p:grpSpPr>
          <a:xfrm>
            <a:off x="1161415" y="1804035"/>
            <a:ext cx="7817310" cy="4617775"/>
            <a:chOff x="1097" y="3556"/>
            <a:chExt cx="17007" cy="10470"/>
          </a:xfrm>
        </p:grpSpPr>
        <p:sp useBgFill="1">
          <p:nvSpPr>
            <p:cNvPr id="84" name="Rectangle 14_#color-804&amp;11267"/>
            <p:cNvSpPr/>
            <p:nvPr>
              <p:custDataLst>
                <p:tags r:id="rId4"/>
              </p:custDataLst>
            </p:nvPr>
          </p:nvSpPr>
          <p:spPr>
            <a:xfrm>
              <a:off x="12831" y="3930"/>
              <a:ext cx="5273" cy="9463"/>
            </a:xfrm>
            <a:prstGeom prst="roundRect">
              <a:avLst>
                <a:gd name="adj" fmla="val 9483"/>
              </a:avLst>
            </a:prstGeom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14_#color-804&amp;11266"/>
            <p:cNvSpPr/>
            <p:nvPr>
              <p:custDataLst>
                <p:tags r:id="rId5"/>
              </p:custDataLst>
            </p:nvPr>
          </p:nvSpPr>
          <p:spPr>
            <a:xfrm>
              <a:off x="1097" y="3917"/>
              <a:ext cx="5273" cy="9517"/>
            </a:xfrm>
            <a:prstGeom prst="roundRect">
              <a:avLst>
                <a:gd name="adj" fmla="val 9483"/>
              </a:avLst>
            </a:prstGeom>
            <a:solidFill>
              <a:schemeClr val="bg1">
                <a:alpha val="69000"/>
              </a:schemeClr>
            </a:solidFill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ectangle 14_#color_$accent1_$accent2-804&amp;11259"/>
            <p:cNvSpPr/>
            <p:nvPr>
              <p:custDataLst>
                <p:tags r:id="rId6"/>
              </p:custDataLst>
            </p:nvPr>
          </p:nvSpPr>
          <p:spPr>
            <a:xfrm>
              <a:off x="6964" y="3556"/>
              <a:ext cx="5272" cy="10470"/>
            </a:xfrm>
            <a:prstGeom prst="roundRect">
              <a:avLst>
                <a:gd name="adj" fmla="val 9484"/>
              </a:avLst>
            </a:prstGeom>
            <a:gradFill>
              <a:gsLst>
                <a:gs pos="0">
                  <a:srgbClr val="285CA9"/>
                </a:gs>
                <a:gs pos="100000">
                  <a:srgbClr val="285CA9">
                    <a:alpha val="67000"/>
                  </a:srgbClr>
                </a:gs>
              </a:gsLst>
              <a:lin ang="21206433" scaled="0"/>
            </a:gradFill>
            <a:ln w="3175" cap="flat" cmpd="sng" algn="ctr">
              <a:solidFill>
                <a:schemeClr val="accent2">
                  <a:lumMod val="75000"/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0" dist="101600" dir="5399998" algn="ctr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/>
            <a:p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9" name="Rectangle 41749_#color_$accent1_$accent2-804&amp;11269"/>
            <p:cNvSpPr/>
            <p:nvPr>
              <p:custDataLst>
                <p:tags r:id="rId7"/>
              </p:custDataLst>
            </p:nvPr>
          </p:nvSpPr>
          <p:spPr>
            <a:xfrm>
              <a:off x="13505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定价</a:t>
              </a:r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0" name="Rectangle 41748_#color_$accent1_$accent2-804&amp;11268"/>
            <p:cNvSpPr/>
            <p:nvPr>
              <p:custDataLst>
                <p:tags r:id="rId8"/>
              </p:custDataLst>
            </p:nvPr>
          </p:nvSpPr>
          <p:spPr>
            <a:xfrm>
              <a:off x="1771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比价</a:t>
              </a: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9"/>
              </p:custDataLst>
            </p:nvPr>
          </p:nvSpPr>
          <p:spPr>
            <a:xfrm>
              <a:off x="3347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03</a:t>
              </a:r>
              <a:endPara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10"/>
              </p:custDataLst>
            </p:nvPr>
          </p:nvSpPr>
          <p:spPr>
            <a:xfrm>
              <a:off x="15082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05</a:t>
              </a:r>
              <a:endPara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1"/>
              </p:custDataLst>
            </p:nvPr>
          </p:nvSpPr>
          <p:spPr>
            <a:xfrm>
              <a:off x="13376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采购价格由一方预先确定，另一方接受采购，如长期合作双方约定固定价格并在一定时期保持不变。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2"/>
              </p:custDataLst>
            </p:nvPr>
          </p:nvSpPr>
          <p:spPr>
            <a:xfrm>
              <a:off x="1641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采购方综合比较供应商同类商品的价格、质量、服务等，择优确定供应商，相比询价采购更关注多方面因素。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3"/>
              </p:custDataLst>
            </p:nvPr>
          </p:nvSpPr>
          <p:spPr>
            <a:xfrm>
              <a:off x="9214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tx2">
                      <a:lumMod val="10000"/>
                      <a:lumOff val="90000"/>
                    </a:schemeClr>
                  </a:solidFill>
                  <a:latin typeface="+mn-ea"/>
                  <a:cs typeface="+mn-ea"/>
                  <a:sym typeface="+mn-ea"/>
                </a:rPr>
                <a:t>04</a:t>
              </a:r>
              <a:endParaRPr lang="en-US" altLang="zh-CN" sz="2400" b="1">
                <a:solidFill>
                  <a:schemeClr val="tx2">
                    <a:lumMod val="10000"/>
                    <a:lumOff val="9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4"/>
              </p:custDataLst>
            </p:nvPr>
          </p:nvSpPr>
          <p:spPr>
            <a:xfrm>
              <a:off x="7508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采购方与供应商面对面谈判，就商品价格、交易条件等</a:t>
              </a: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协商达成一致。适用于采购商品规格特殊、市场供应商较少或需与供应商建立长期合作关系的情况。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8" name="Rectangle 41747_#color-804&amp;11260"/>
            <p:cNvSpPr/>
            <p:nvPr>
              <p:custDataLst>
                <p:tags r:id="rId15"/>
              </p:custDataLst>
            </p:nvPr>
          </p:nvSpPr>
          <p:spPr>
            <a:xfrm>
              <a:off x="7637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solidFill>
              <a:schemeClr val="lt1"/>
            </a:solidFill>
          </p:spPr>
          <p:txBody>
            <a:bodyPr wrap="square" lIns="32400" tIns="108000" rIns="551688" bIns="0">
              <a:noAutofit/>
            </a:bodyPr>
            <a:p>
              <a:pPr algn="ctr"/>
              <a:r>
                <a:rPr lang="zh-CN" altLang="zh-CN" sz="2400" b="1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议价采购</a:t>
              </a:r>
              <a:endParaRPr lang="zh-CN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014970" y="1651635"/>
            <a:ext cx="3158490" cy="1746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99" name="图片 98" descr="&amp;pky130_sjzg_VCG21f5d5216f3&amp;"/>
          <p:cNvPicPr>
            <a:picLocks noChangeAspect="1"/>
          </p:cNvPicPr>
          <p:nvPr/>
        </p:nvPicPr>
        <p:blipFill>
          <a:blip r:embed="rId4"/>
          <a:srcRect t="7412" b="10814"/>
          <a:stretch>
            <a:fillRect/>
          </a:stretch>
        </p:blipFill>
        <p:spPr>
          <a:xfrm>
            <a:off x="1054735" y="1656715"/>
            <a:ext cx="3136265" cy="1781175"/>
          </a:xfrm>
          <a:prstGeom prst="rect">
            <a:avLst/>
          </a:prstGeom>
        </p:spPr>
      </p:pic>
      <p:grpSp>
        <p:nvGrpSpPr>
          <p:cNvPr id="98" name="组合 97"/>
          <p:cNvGrpSpPr/>
          <p:nvPr>
            <p:custDataLst>
              <p:tags r:id="rId5"/>
            </p:custDataLst>
          </p:nvPr>
        </p:nvGrpSpPr>
        <p:grpSpPr>
          <a:xfrm>
            <a:off x="1054438" y="1651338"/>
            <a:ext cx="10123023" cy="4352589"/>
            <a:chOff x="1097" y="2917"/>
            <a:chExt cx="17008" cy="7313"/>
          </a:xfrm>
        </p:grpSpPr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1097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6957" y="2917"/>
              <a:ext cx="5289" cy="73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2816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9"/>
              </p:custDataLst>
            </p:nvPr>
          </p:nvSpPr>
          <p:spPr>
            <a:xfrm>
              <a:off x="1659" y="6208"/>
              <a:ext cx="4191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01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国内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1658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采购方在本国境内向本国企业采购。具有运输成本低、沟通方便、交货周期短等优势。</a:t>
              </a:r>
              <a:endParaRPr lang="zh-CN" altLang="en-US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1"/>
              </p:custDataLst>
            </p:nvPr>
          </p:nvSpPr>
          <p:spPr>
            <a:xfrm>
              <a:off x="7519" y="6208"/>
              <a:ext cx="4189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FFFFFF"/>
                  </a:solidFill>
                  <a:latin typeface="+mn-ea"/>
                  <a:cs typeface="+mn-ea"/>
                </a:rPr>
                <a:t>02 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国外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7517" y="7205"/>
              <a:ext cx="4233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采购方从其他国家或地区采购，当国内市场无法满足需求或国外采购成本更低时，选</a:t>
              </a: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用该方式。</a:t>
              </a:r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13"/>
              </p:custDataLst>
            </p:nvPr>
          </p:nvSpPr>
          <p:spPr>
            <a:xfrm>
              <a:off x="13380" y="6208"/>
              <a:ext cx="4186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03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边境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4"/>
              </p:custDataLst>
            </p:nvPr>
          </p:nvSpPr>
          <p:spPr>
            <a:xfrm>
              <a:off x="13377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tx1"/>
                  </a:solidFill>
                  <a:latin typeface="+mn-ea"/>
                  <a:cs typeface="+mn-ea"/>
                </a:rPr>
                <a:t>在两国或地区边境进行的采购，有地缘优势，交易流程相对简化。</a:t>
              </a:r>
              <a:endParaRPr lang="zh-CN" altLang="en-US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100" name="图片 99" descr="&amp;pky360_sjzg_VCG41N1031380944&amp;"/>
          <p:cNvPicPr>
            <a:picLocks noChangeAspect="1"/>
          </p:cNvPicPr>
          <p:nvPr/>
        </p:nvPicPr>
        <p:blipFill>
          <a:blip r:embed="rId15"/>
          <a:srcRect t="15373"/>
          <a:stretch>
            <a:fillRect/>
          </a:stretch>
        </p:blipFill>
        <p:spPr>
          <a:xfrm>
            <a:off x="4526915" y="1651635"/>
            <a:ext cx="3166745" cy="178625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按采购边界组织分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圆角矩形 9"/>
          <p:cNvSpPr/>
          <p:nvPr>
            <p:custDataLst>
              <p:tags r:id="rId3"/>
            </p:custDataLst>
          </p:nvPr>
        </p:nvSpPr>
        <p:spPr>
          <a:xfrm>
            <a:off x="1691323" y="16100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4"/>
            </p:custDataLst>
          </p:nvPr>
        </p:nvSpPr>
        <p:spPr>
          <a:xfrm flipH="1">
            <a:off x="1924368" y="17789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集中采购</a:t>
            </a:r>
            <a:endParaRPr lang="zh-CN" altLang="en-US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4123373" y="16976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企业或企业集团集中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采购权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到一个专门部门，进行统一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采购。集中采购能够降低采购成本，便于对采购活动进行统一管理和控制。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圆角矩形 9"/>
          <p:cNvSpPr/>
          <p:nvPr>
            <p:custDataLst>
              <p:tags r:id="rId6"/>
            </p:custDataLst>
          </p:nvPr>
        </p:nvSpPr>
        <p:spPr>
          <a:xfrm>
            <a:off x="1691323" y="335629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 flipH="1">
            <a:off x="1924368" y="352520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分散采购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4123373" y="344392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企业各需求部门自行采购。分散采购具有灵活性高、响应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速度快的特点，适用于各部门需求差异较大的情况。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9"/>
            </p:custDataLst>
          </p:nvPr>
        </p:nvSpPr>
        <p:spPr>
          <a:xfrm>
            <a:off x="1691323" y="51025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9" name="圆角矩形 38"/>
          <p:cNvSpPr/>
          <p:nvPr>
            <p:custDataLst>
              <p:tags r:id="rId10"/>
            </p:custDataLst>
          </p:nvPr>
        </p:nvSpPr>
        <p:spPr>
          <a:xfrm flipH="1">
            <a:off x="1924368" y="52714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联合采购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1"/>
            </p:custDataLst>
          </p:nvPr>
        </p:nvSpPr>
        <p:spPr>
          <a:xfrm>
            <a:off x="4123373" y="51901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多个企业或组织联合进行采购活动。通过联合采购，企业可扩大采购规模，增强谈判能力，获得更优惠的采购价格和条件。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2"/>
            </p:custDataLst>
          </p:nvPr>
        </p:nvCxnSpPr>
        <p:spPr>
          <a:xfrm>
            <a:off x="1276668" y="245141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序号"/>
          <p:cNvSpPr/>
          <p:nvPr>
            <p:custDataLst>
              <p:tags r:id="rId13"/>
            </p:custDataLst>
          </p:nvPr>
        </p:nvSpPr>
        <p:spPr>
          <a:xfrm>
            <a:off x="1008063" y="19154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序号"/>
          <p:cNvSpPr/>
          <p:nvPr>
            <p:custDataLst>
              <p:tags r:id="rId14"/>
            </p:custDataLst>
          </p:nvPr>
        </p:nvSpPr>
        <p:spPr>
          <a:xfrm>
            <a:off x="1008063" y="366172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序号"/>
          <p:cNvSpPr/>
          <p:nvPr>
            <p:custDataLst>
              <p:tags r:id="rId15"/>
            </p:custDataLst>
          </p:nvPr>
        </p:nvSpPr>
        <p:spPr>
          <a:xfrm>
            <a:off x="1008063" y="54079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6"/>
            </p:custDataLst>
          </p:nvPr>
        </p:nvCxnSpPr>
        <p:spPr>
          <a:xfrm>
            <a:off x="1276668" y="419766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31" name="直接连接符 30"/>
          <p:cNvCxnSpPr/>
          <p:nvPr>
            <p:custDataLst>
              <p:tags r:id="rId3"/>
            </p:custDataLst>
          </p:nvPr>
        </p:nvCxnSpPr>
        <p:spPr>
          <a:xfrm>
            <a:off x="1294130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1276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选择供应来源、评价供应商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361251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263015" y="4167505"/>
            <a:ext cx="284924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需求明确后，采购部门要找合适的供应商，再从资质、质量、价格、交货能力等方面评估。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7"/>
            </p:custDataLst>
          </p:nvPr>
        </p:nvCxnSpPr>
        <p:spPr>
          <a:xfrm>
            <a:off x="4730750" y="4074160"/>
            <a:ext cx="2789555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470090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确定适宜的价格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705802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0"/>
            </p:custDataLst>
          </p:nvPr>
        </p:nvSpPr>
        <p:spPr>
          <a:xfrm>
            <a:off x="4699000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不是价格越低越好，要综合考虑质量、交货期、服务等因素。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1"/>
            </p:custDataLst>
          </p:nvPr>
        </p:nvCxnSpPr>
        <p:spPr>
          <a:xfrm>
            <a:off x="8166735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12"/>
            </p:custDataLst>
          </p:nvPr>
        </p:nvSpPr>
        <p:spPr>
          <a:xfrm>
            <a:off x="8134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发出采购订单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049718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05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8129905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确定好供应商和价格后，采购部门会签订正式的采购订单，明确双方的权利义务。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6" name="图片 75" descr="andrew-neel-cckf4TsHAuw-unsplash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/>
          <a:srcRect l="3509" t="-4" r="3509" b="-4"/>
          <a:stretch>
            <a:fillRect/>
          </a:stretch>
        </p:blipFill>
        <p:spPr>
          <a:xfrm>
            <a:off x="8260715" y="1546225"/>
            <a:ext cx="2336800" cy="1675765"/>
          </a:xfrm>
          <a:prstGeom prst="roundRect">
            <a:avLst/>
          </a:prstGeom>
          <a:ln w="12700">
            <a:noFill/>
          </a:ln>
        </p:spPr>
      </p:pic>
      <p:pic>
        <p:nvPicPr>
          <p:cNvPr id="85" name="图片 84" descr="andrew-neel-cckf4TsHAuw-unsplash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email"/>
          <a:srcRect l="18812" t="-4" r="18812" b="-4"/>
          <a:stretch>
            <a:fillRect/>
          </a:stretch>
        </p:blipFill>
        <p:spPr>
          <a:xfrm>
            <a:off x="4843780" y="1547495"/>
            <a:ext cx="2360930" cy="1693545"/>
          </a:xfrm>
          <a:prstGeom prst="roundRect">
            <a:avLst/>
          </a:prstGeom>
          <a:ln w="12700">
            <a:noFill/>
          </a:ln>
        </p:spPr>
      </p:pic>
      <p:pic>
        <p:nvPicPr>
          <p:cNvPr id="102" name="图片 101" descr="andrew-neel-cckf4TsHAuw-unsplash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/>
          <a:srcRect l="10781" t="-4" r="10781" b="-4"/>
          <a:stretch>
            <a:fillRect/>
          </a:stretch>
        </p:blipFill>
        <p:spPr>
          <a:xfrm>
            <a:off x="1383665" y="1548765"/>
            <a:ext cx="2385695" cy="1710055"/>
          </a:xfrm>
          <a:prstGeom prst="roundRect">
            <a:avLst/>
          </a:prstGeom>
          <a:ln w="12700">
            <a:noFill/>
          </a:ln>
        </p:spPr>
      </p:pic>
    </p:spTree>
    <p:custDataLst>
      <p:tags r:id="rId2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1082676" y="1841841"/>
            <a:ext cx="10031300" cy="4093167"/>
            <a:chOff x="1096" y="3103"/>
            <a:chExt cx="17008" cy="6940"/>
          </a:xfrm>
        </p:grpSpPr>
        <p:sp>
          <p:nvSpPr>
            <p:cNvPr id="23" name="矩形 22"/>
            <p:cNvSpPr/>
            <p:nvPr>
              <p:custDataLst>
                <p:tags r:id="rId4"/>
              </p:custDataLst>
            </p:nvPr>
          </p:nvSpPr>
          <p:spPr>
            <a:xfrm>
              <a:off x="141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如果检验发现产品不符合要求，要按合同约定办理退货，同时记录问题原因。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41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</a:rPr>
                <a:t>退货处理</a:t>
              </a:r>
              <a:endParaRPr lang="zh-CN" altLang="en-US" sz="24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41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08</a:t>
              </a:r>
              <a:endParaRPr lang="zh-CN" altLang="en-US" sz="54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7"/>
              </p:custDataLst>
            </p:nvPr>
          </p:nvSpPr>
          <p:spPr>
            <a:xfrm>
              <a:off x="7494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验收合格、货款结清后，采购部门要整理采购过程中的所有单据，方便后续查询和审计。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8"/>
              </p:custDataLst>
            </p:nvPr>
          </p:nvSpPr>
          <p:spPr>
            <a:xfrm>
              <a:off x="7494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5EB6F0"/>
                  </a:solidFill>
                  <a:latin typeface="+mn-ea"/>
                  <a:cs typeface="+mn-ea"/>
                  <a:sym typeface="+mn-ea"/>
                </a:rPr>
                <a:t>结案</a:t>
              </a:r>
              <a:endPara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7494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rgbClr val="5EB6F0"/>
                  </a:solidFill>
                  <a:latin typeface="+mn-ea"/>
                  <a:cs typeface="+mn-ea"/>
                </a:rPr>
                <a:t>09</a:t>
              </a:r>
              <a:endParaRPr lang="zh-CN" altLang="en-US" sz="5400" b="1">
                <a:solidFill>
                  <a:srgbClr val="5EB6F0"/>
                </a:solidFill>
                <a:latin typeface="+mn-ea"/>
                <a:cs typeface="+mn-ea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1356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所有流程结束后，要把采购过程中的订单、合同、检验报告等都存档，方便后续查询和追溯。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1356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记录与档案维护</a:t>
              </a:r>
              <a:endPara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2"/>
              </p:custDataLst>
            </p:nvPr>
          </p:nvSpPr>
          <p:spPr>
            <a:xfrm>
              <a:off x="1356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10</a:t>
              </a:r>
              <a:endParaRPr lang="en-US" altLang="zh-CN" sz="72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37" name="直接连接符 36"/>
            <p:cNvCxnSpPr/>
            <p:nvPr>
              <p:custDataLst>
                <p:tags r:id="rId13"/>
              </p:custDataLst>
            </p:nvPr>
          </p:nvCxnSpPr>
          <p:spPr>
            <a:xfrm>
              <a:off x="1096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14"/>
              </p:custDataLst>
            </p:nvPr>
          </p:nvCxnSpPr>
          <p:spPr>
            <a:xfrm>
              <a:off x="7155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5"/>
              </p:custDataLst>
            </p:nvPr>
          </p:nvCxnSpPr>
          <p:spPr>
            <a:xfrm>
              <a:off x="13227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&amp;pky380_sjzg_VCG41N2228593923&amp;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3175" y="4618355"/>
            <a:ext cx="2675255" cy="1393190"/>
          </a:xfrm>
          <a:prstGeom prst="rect">
            <a:avLst/>
          </a:prstGeom>
        </p:spPr>
      </p:pic>
      <p:pic>
        <p:nvPicPr>
          <p:cNvPr id="42" name="图片 41" descr="&amp;pky320_sjzg_VCG41N1200301318&amp;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945" y="4618355"/>
            <a:ext cx="2675255" cy="1393190"/>
          </a:xfrm>
          <a:prstGeom prst="rect">
            <a:avLst/>
          </a:prstGeom>
        </p:spPr>
      </p:pic>
      <p:pic>
        <p:nvPicPr>
          <p:cNvPr id="43" name="图片 42" descr="&amp;pky350_sjzg_VCG41N1321995877&amp;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56295" y="4618355"/>
            <a:ext cx="2672715" cy="139319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480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40492893_1*n_h_a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VALUE" val="36"/>
  <p:tag name="KSO_WM_DIAGRAM_GROUP_CODE" val="n1-1"/>
  <p:tag name="KSO_WM_DIAGRAM_VERSION" val="3"/>
  <p:tag name="KSO_WM_DIAGRAM_COLOR_TRICK" val="1"/>
  <p:tag name="KSO_WM_DIAGRAM_COLOR_TEXT_CAN_REMOVE" val="n"/>
  <p:tag name="KSO_WM_UNIT_PRESET_TEXT" val="单击此处添加标题内容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40492893_1*n_h_h_a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UNIT_VALUE" val="5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40492893_1*n_h_h_a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40492893_1*n_h_h_a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f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f"/>
  <p:tag name="KSO_WM_UNIT_INDEX" val="1_1_1"/>
  <p:tag name="KSO_WM_UNIT_VALUE" val="48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。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8041]}"/>
</p:tagLst>
</file>

<file path=ppt/tags/tag29.xml><?xml version="1.0" encoding="utf-8"?>
<p:tagLst xmlns:p="http://schemas.openxmlformats.org/presentationml/2006/main">
  <p:tag name="KSO_WM_DIAGRAM_VIRTUALLY_FRAME" val="{&quot;height&quot;:363.6043254888962,&quot;left&quot;:91.45,&quot;top&quot;:142.05,&quot;width&quot;:615.5361931083147}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项正文内容，文字是您思想的提炼，请尽量言简意赅的阐述观点。单击此处输入项正文内容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，文字是您思想的提炼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DIAGRAM_VIRTUALLY_FRAME" val="{&quot;height&quot;:342.7235447931564,&quot;left&quot;:83.0266039041821,&quot;top&quot;:130.02660282310165,&quot;width&quot;:797.0884522584263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3621]}"/>
</p:tagLst>
</file>

<file path=ppt/tags/tag5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1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1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1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1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1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1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1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1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1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0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81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82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8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904]}"/>
</p:tagLst>
</file>

<file path=ppt/tags/tag84.xml><?xml version="1.0" encoding="utf-8"?>
<p:tagLst xmlns:p="http://schemas.openxmlformats.org/presentationml/2006/main">
  <p:tag name="KSO_WM_DIAGRAM_VIRTUALLY_FRAME" val="{&quot;height&quot;:322.3231838934399,&quot;left&quot;:85.25,&quot;top&quot;:145.02681610656015,&quot;width&quot;:789.8666245163522}"/>
</p:tagLst>
</file>

<file path=ppt/tags/tag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3367]}"/>
</p:tagLst>
</file>

<file path=ppt/tags/tag98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1238</Words>
  <Application>WPS 演示</Application>
  <PresentationFormat>宽屏</PresentationFormat>
  <Paragraphs>134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宋体</vt:lpstr>
      <vt:lpstr>Wingdings</vt:lpstr>
      <vt:lpstr>宋体</vt:lpstr>
      <vt:lpstr>Arial Unicode MS</vt:lpstr>
      <vt:lpstr>造字工房版黑体</vt:lpstr>
      <vt:lpstr>黑体-简</vt:lpstr>
      <vt:lpstr>阿里巴巴普惠体 Medium</vt:lpstr>
      <vt:lpstr>苹方-简</vt:lpstr>
      <vt:lpstr>微软雅黑</vt:lpstr>
      <vt:lpstr>汉仪旗黑</vt:lpstr>
      <vt:lpstr>Times New Roman</vt:lpstr>
      <vt:lpstr>MiSans Normal</vt:lpstr>
      <vt:lpstr>微软雅黑</vt:lpstr>
      <vt:lpstr>Calibri</vt:lpstr>
      <vt:lpstr>Helvetica Neue</vt:lpstr>
      <vt:lpstr>宋体-简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28</cp:revision>
  <dcterms:created xsi:type="dcterms:W3CDTF">2025-12-17T13:44:28Z</dcterms:created>
  <dcterms:modified xsi:type="dcterms:W3CDTF">2025-12-17T13:44:28Z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2052-6.12.1.8654</vt:lpwstr>
  </property>
  <property fmtid="{D5CDD505-2E9C-101B-9397-08002B2CF9AE}" pid="3" name="ICV">
    <vt:lpwstr>A1099CD7A80A4675B2158540EE5A3AD2_13</vt:lpwstr>
  </property>
</Properties>
</file>